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60" r:id="rId4"/>
    <p:sldId id="261" r:id="rId5"/>
    <p:sldId id="262" r:id="rId6"/>
    <p:sldId id="263" r:id="rId7"/>
  </p:sldIdLst>
  <p:sldSz cx="9906000" cy="6858000" type="A4"/>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1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09.04.20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420585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09.04.20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7299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09.04.20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62770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t>09.04.20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2132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4CB2F6-0ADD-4A32-93BE-CC72D33B35E8}" type="datetimeFigureOut">
              <a:rPr lang="ru-RU" smtClean="0"/>
              <a:t>09.04.20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244749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4CB2F6-0ADD-4A32-93BE-CC72D33B35E8}" type="datetimeFigureOut">
              <a:rPr lang="ru-RU" smtClean="0"/>
              <a:t>09.04.20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69541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4CB2F6-0ADD-4A32-93BE-CC72D33B35E8}" type="datetimeFigureOut">
              <a:rPr lang="ru-RU" smtClean="0"/>
              <a:t>09.04.20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345202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4CB2F6-0ADD-4A32-93BE-CC72D33B35E8}" type="datetimeFigureOut">
              <a:rPr lang="ru-RU" smtClean="0"/>
              <a:t>09.04.20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177254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CB2F6-0ADD-4A32-93BE-CC72D33B35E8}" type="datetimeFigureOut">
              <a:rPr lang="ru-RU" smtClean="0"/>
              <a:t>09.04.20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6432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t>09.04.20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273628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t>09.04.20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t>‹#›</a:t>
            </a:fld>
            <a:endParaRPr lang="ru-RU"/>
          </a:p>
        </p:txBody>
      </p:sp>
    </p:spTree>
    <p:extLst>
      <p:ext uri="{BB962C8B-B14F-4D97-AF65-F5344CB8AC3E}">
        <p14:creationId xmlns:p14="http://schemas.microsoft.com/office/powerpoint/2010/main" val="13729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CB2F6-0ADD-4A32-93BE-CC72D33B35E8}" type="datetimeFigureOut">
              <a:rPr lang="ru-RU" smtClean="0"/>
              <a:t>09.04.20</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87D8A-8BBB-438E-B0F4-30B054E57A9F}" type="slidenum">
              <a:rPr lang="ru-RU" smtClean="0"/>
              <a:t>‹#›</a:t>
            </a:fld>
            <a:endParaRPr lang="ru-RU"/>
          </a:p>
        </p:txBody>
      </p:sp>
    </p:spTree>
    <p:extLst>
      <p:ext uri="{BB962C8B-B14F-4D97-AF65-F5344CB8AC3E}">
        <p14:creationId xmlns:p14="http://schemas.microsoft.com/office/powerpoint/2010/main" val="197435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hyperlink" Target="http://www.city.kherson.ua/photos/na-sait-31012012-5.jpg"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86" y="1040592"/>
            <a:ext cx="7675371" cy="646331"/>
          </a:xfrm>
          <a:prstGeom prst="rect">
            <a:avLst/>
          </a:prstGeom>
          <a:noFill/>
        </p:spPr>
        <p:txBody>
          <a:bodyPr wrap="none" lIns="91440" tIns="45720" rIns="91440" bIns="45720">
            <a:spAutoFit/>
          </a:bodyPr>
          <a:lstStyle/>
          <a:p>
            <a:pPr algn="ctr"/>
            <a:r>
              <a:rPr lang="ru-RU" sz="3600" b="1" cap="none" spc="0" dirty="0" smtClean="0">
                <a:ln w="6600">
                  <a:solidFill>
                    <a:schemeClr val="accent2"/>
                  </a:solidFill>
                  <a:prstDash val="solid"/>
                </a:ln>
                <a:solidFill>
                  <a:srgbClr val="FFFFFF"/>
                </a:solidFill>
                <a:effectLst>
                  <a:outerShdw dist="38100" dir="2700000" algn="tl" rotWithShape="0">
                    <a:schemeClr val="accent2"/>
                  </a:outerShdw>
                </a:effectLst>
              </a:rPr>
              <a:t>Особенности пожаров в апреле - мае</a:t>
            </a:r>
            <a:endParaRPr lang="ru-RU"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Прямоугольник 2"/>
          <p:cNvSpPr/>
          <p:nvPr/>
        </p:nvSpPr>
        <p:spPr>
          <a:xfrm>
            <a:off x="305101" y="1686923"/>
            <a:ext cx="9308757" cy="2923877"/>
          </a:xfrm>
          <a:prstGeom prst="rect">
            <a:avLst/>
          </a:prstGeom>
        </p:spPr>
        <p:txBody>
          <a:bodyPr wrap="square">
            <a:spAutoFit/>
          </a:bodyPr>
          <a:lstStyle/>
          <a:p>
            <a:pPr algn="ctr">
              <a:spcAft>
                <a:spcPts val="0"/>
              </a:spcAf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Почти половина от всех пожаров ежегодно происходит в выходные и праздничные дни:                                           34% - за выходные, 15% - за 1 мая. </a:t>
            </a:r>
          </a:p>
          <a:p>
            <a:pPr algn="ctr">
              <a:spcAft>
                <a:spcPts val="0"/>
              </a:spcAft>
              <a:tabLst>
                <a:tab pos="1123950" algn="l"/>
              </a:tabLs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Доля пожаров в частном жилье и садовых домах составляет 97%,                                                                           главная причина – неосторожное обращение с огнем  при выжигании прошлогодней сухой травы.</a:t>
            </a:r>
          </a:p>
          <a:p>
            <a:pPr algn="ctr">
              <a:spcAft>
                <a:spcPts val="0"/>
              </a:spcAft>
            </a:pPr>
            <a:r>
              <a:rPr lang="ru-RU" sz="16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Самое опасное время - первая декада мая - время первых визитов на садовые участки,                              приведения в порядок приусадебных участков после зимы,                                                                                  сжигания прошлогоднего мусора и сухих растительных остатков</a:t>
            </a:r>
          </a:p>
          <a:p>
            <a:pPr algn="ctr">
              <a:spcAft>
                <a:spcPts val="0"/>
              </a:spcAft>
            </a:pPr>
            <a:endParaRPr lang="ru-RU" sz="11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ru-RU" sz="1400" i="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Скорость ветра весной максимальная в году, может достигать 29 м/с. При скорости ветра 8-10 м/с скорость распространения пламени по фронту составляет 30-40 м/мин.,  по флангам – 8-14 м/мин. Высота пламени может достигать 1,5 метров. Скорость распространения огня в жилой деревянной застройке - 0,5 – 1 м. в сек.                                При крутизне склона в 25 градусов скорость распространения огня увеличивается в 4 раза</a:t>
            </a:r>
            <a:endParaRPr lang="ru-RU" sz="14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334394451"/>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2063"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Picture 4" descr="http://www.city.kherson.ua/photos/na-sait-31012012-5.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166" y="4414951"/>
            <a:ext cx="3455030" cy="2586412"/>
          </a:xfrm>
          <a:prstGeom prst="rect">
            <a:avLst/>
          </a:prstGeom>
          <a:noFill/>
          <a:effectLst>
            <a:softEdge rad="8890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79279" y="4518898"/>
            <a:ext cx="6754542" cy="2339102"/>
          </a:xfrm>
          <a:prstGeom prst="rect">
            <a:avLst/>
          </a:prstGeom>
          <a:noFill/>
        </p:spPr>
        <p:txBody>
          <a:bodyPr wrap="square" rtlCol="0">
            <a:spAutoFit/>
          </a:bodyPr>
          <a:lstStyle/>
          <a:p>
            <a:pPr algn="just"/>
            <a:r>
              <a:rPr lang="ru-RU" sz="1400" u="sng" dirty="0" smtClean="0">
                <a:solidFill>
                  <a:srgbClr val="FF0000"/>
                </a:solidFill>
                <a:effectLst>
                  <a:outerShdw blurRad="38100" dist="38100" dir="2700000" algn="tl">
                    <a:srgbClr val="000000">
                      <a:alpha val="43137"/>
                    </a:srgbClr>
                  </a:outerShdw>
                </a:effectLst>
              </a:rPr>
              <a:t>12 апреля 2015 г. Пожары в Хакассии</a:t>
            </a:r>
            <a:r>
              <a:rPr lang="ru-RU" sz="1400" dirty="0" smtClean="0">
                <a:solidFill>
                  <a:srgbClr val="FF0000"/>
                </a:solidFill>
                <a:effectLst>
                  <a:outerShdw blurRad="38100" dist="38100" dir="2700000" algn="tl">
                    <a:srgbClr val="000000">
                      <a:alpha val="43137"/>
                    </a:srgbClr>
                  </a:outerShdw>
                </a:effectLst>
              </a:rPr>
              <a:t>: сгорело 40 населенных пунктов, погибло 32 человека, судьба двух неизвестна, за медицинской помощью обратились более 1 тыс. человек. Около 5 тысяч человек остались без жилья, погибло более 10 тыс. голов скота. Суммарный ущерб составил более 7 </a:t>
            </a:r>
            <a:r>
              <a:rPr lang="ru-RU" sz="1400" dirty="0" err="1" smtClean="0">
                <a:solidFill>
                  <a:srgbClr val="FF0000"/>
                </a:solidFill>
                <a:effectLst>
                  <a:outerShdw blurRad="38100" dist="38100" dir="2700000" algn="tl">
                    <a:srgbClr val="000000">
                      <a:alpha val="43137"/>
                    </a:srgbClr>
                  </a:outerShdw>
                </a:effectLst>
              </a:rPr>
              <a:t>млр</a:t>
            </a:r>
            <a:r>
              <a:rPr lang="ru-RU" sz="1400" dirty="0" smtClean="0">
                <a:solidFill>
                  <a:srgbClr val="FF0000"/>
                </a:solidFill>
                <a:effectLst>
                  <a:outerShdw blurRad="38100" dist="38100" dir="2700000" algn="tl">
                    <a:srgbClr val="000000">
                      <a:alpha val="43137"/>
                    </a:srgbClr>
                  </a:outerShdw>
                </a:effectLst>
              </a:rPr>
              <a:t>. рублей</a:t>
            </a:r>
          </a:p>
          <a:p>
            <a:pPr algn="just"/>
            <a:r>
              <a:rPr lang="ru-RU" sz="1400" u="sng" dirty="0" smtClean="0">
                <a:solidFill>
                  <a:srgbClr val="FF0000"/>
                </a:solidFill>
                <a:effectLst>
                  <a:outerShdw blurRad="38100" dist="38100" dir="2700000" algn="tl">
                    <a:srgbClr val="000000">
                      <a:alpha val="43137"/>
                    </a:srgbClr>
                  </a:outerShdw>
                </a:effectLst>
              </a:rPr>
              <a:t>13 апреля 2015 г. Пожары в Забайкалье</a:t>
            </a:r>
            <a:r>
              <a:rPr lang="ru-RU" sz="1400" dirty="0" smtClean="0">
                <a:solidFill>
                  <a:srgbClr val="FF0000"/>
                </a:solidFill>
                <a:effectLst>
                  <a:outerShdw blurRad="38100" dist="38100" dir="2700000" algn="tl">
                    <a:srgbClr val="000000">
                      <a:alpha val="43137"/>
                    </a:srgbClr>
                  </a:outerShdw>
                </a:effectLst>
              </a:rPr>
              <a:t>: сгорело 203 жилых дома в 18 населенных пунктах, пострадало более 21 тысячи человек, 5 человек погибло. Ущерб уточняется</a:t>
            </a:r>
          </a:p>
          <a:p>
            <a:pPr algn="just"/>
            <a:endParaRPr lang="ru-RU" sz="1100" dirty="0">
              <a:solidFill>
                <a:srgbClr val="FF0000"/>
              </a:solidFill>
              <a:effectLst>
                <a:outerShdw blurRad="38100" dist="38100" dir="2700000" algn="tl">
                  <a:srgbClr val="000000">
                    <a:alpha val="43137"/>
                  </a:srgbClr>
                </a:outerShdw>
              </a:effectLst>
            </a:endParaRPr>
          </a:p>
          <a:p>
            <a:pPr algn="ctr"/>
            <a:r>
              <a:rPr lang="ru-RU" sz="2400" b="1" dirty="0" smtClean="0">
                <a:solidFill>
                  <a:srgbClr val="FF0000"/>
                </a:solidFill>
                <a:effectLst>
                  <a:outerShdw blurRad="38100" dist="38100" dir="2700000" algn="tl">
                    <a:srgbClr val="000000">
                      <a:alpha val="43137"/>
                    </a:srgbClr>
                  </a:outerShdw>
                </a:effectLst>
              </a:rPr>
              <a:t>Причина этих пожаров – пал прошлогодней травы в условиях шквалистого ветра</a:t>
            </a:r>
            <a:endParaRPr lang="ru-RU"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1159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1042"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Прямоугольник 3"/>
          <p:cNvSpPr/>
          <p:nvPr/>
        </p:nvSpPr>
        <p:spPr>
          <a:xfrm>
            <a:off x="0" y="1115711"/>
            <a:ext cx="9533821" cy="4955203"/>
          </a:xfrm>
          <a:prstGeom prst="rect">
            <a:avLst/>
          </a:prstGeom>
        </p:spPr>
        <p:txBody>
          <a:bodyPr wrap="square">
            <a:spAutoFit/>
          </a:bodyPr>
          <a:lstStyle/>
          <a:p>
            <a:pPr algn="ctr">
              <a:spcAft>
                <a:spcPts val="0"/>
              </a:spcAft>
            </a:pP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На основании распоряжения </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Правительства Кемеровской области - Кузбасса </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от </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23</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марта 2020 </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г. № </a:t>
            </a:r>
            <a:r>
              <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135-р</a:t>
            </a:r>
            <a:endParaRPr lang="ru-RU" sz="1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 мерах по обеспечению пожарной безопасности на территории                                                                                     муниципальных образований Кемеровской области»</a:t>
            </a:r>
          </a:p>
          <a:p>
            <a:pPr algn="ctr">
              <a:spcAft>
                <a:spcPts val="0"/>
              </a:spcAft>
            </a:pPr>
            <a:r>
              <a:rPr lang="ru-RU" sz="1400" dirty="0" smtClean="0">
                <a:solidFill>
                  <a:srgbClr val="FF0000"/>
                </a:solidFill>
                <a:effectLst>
                  <a:outerShdw blurRad="38100" dist="38100" dir="2700000" algn="tl">
                    <a:srgbClr val="000000">
                      <a:alpha val="43137"/>
                    </a:srgbClr>
                  </a:outerShdw>
                </a:effectLst>
              </a:rPr>
              <a:t>на период с 15 апреля по 1 июня </a:t>
            </a:r>
            <a:r>
              <a:rPr lang="ru-RU" sz="1400" dirty="0" smtClean="0">
                <a:solidFill>
                  <a:srgbClr val="FF0000"/>
                </a:solidFill>
                <a:effectLst>
                  <a:outerShdw blurRad="38100" dist="38100" dir="2700000" algn="tl">
                    <a:srgbClr val="000000">
                      <a:alpha val="43137"/>
                    </a:srgbClr>
                  </a:outerShdw>
                </a:effectLst>
              </a:rPr>
              <a:t>2020 </a:t>
            </a:r>
            <a:r>
              <a:rPr lang="ru-RU" sz="1400" dirty="0" smtClean="0">
                <a:solidFill>
                  <a:srgbClr val="FF0000"/>
                </a:solidFill>
                <a:effectLst>
                  <a:outerShdw blurRad="38100" dist="38100" dir="2700000" algn="tl">
                    <a:srgbClr val="000000">
                      <a:alpha val="43137"/>
                    </a:srgbClr>
                  </a:outerShdw>
                </a:effectLst>
              </a:rPr>
              <a:t>г. на территории Кемеровской области                                                                                              </a:t>
            </a:r>
            <a:r>
              <a:rPr lang="ru-RU" sz="2400" dirty="0" smtClean="0">
                <a:solidFill>
                  <a:srgbClr val="FF0000"/>
                </a:solidFill>
                <a:effectLst>
                  <a:outerShdw blurRad="38100" dist="38100" dir="2700000" algn="tl">
                    <a:srgbClr val="000000">
                      <a:alpha val="43137"/>
                    </a:srgbClr>
                  </a:outerShdw>
                </a:effectLst>
              </a:rPr>
              <a:t>установлен особый противопожарный режим</a:t>
            </a:r>
          </a:p>
          <a:p>
            <a:pPr algn="ctr">
              <a:spcAft>
                <a:spcPts val="0"/>
              </a:spcAft>
            </a:pPr>
            <a:endParaRPr lang="ru-RU" sz="1000" dirty="0" smtClean="0">
              <a:solidFill>
                <a:srgbClr val="FF0000"/>
              </a:solidFill>
              <a:effectLst>
                <a:outerShdw blurRad="38100" dist="38100" dir="2700000" algn="tl">
                  <a:srgbClr val="000000">
                    <a:alpha val="43137"/>
                  </a:srgbClr>
                </a:outerShdw>
              </a:effectLst>
            </a:endParaRPr>
          </a:p>
          <a:p>
            <a:r>
              <a:rPr lang="ru-RU" sz="1400" b="1" dirty="0" smtClean="0"/>
              <a:t>Главные меры пожарной безопасности, предпринимаемые во время режима:</a:t>
            </a:r>
            <a:endParaRPr lang="ru-RU" sz="1400" dirty="0" smtClean="0"/>
          </a:p>
          <a:p>
            <a:pPr marL="285750" indent="-285750">
              <a:buFont typeface="Wingdings" panose="05000000000000000000" pitchFamily="2" charset="2"/>
              <a:buChar char="q"/>
            </a:pPr>
            <a:r>
              <a:rPr lang="ru-RU" sz="1400" b="1" dirty="0" smtClean="0"/>
              <a:t>запрет</a:t>
            </a:r>
            <a:r>
              <a:rPr lang="ru-RU" sz="1400" dirty="0" smtClean="0"/>
              <a:t> гражданам и всем организациям на проведение пожароопасных работ, сельскохозяйственных палов, сжигание стерни и пожнивных остатков, разведение костров на полях и сжигание мусора. </a:t>
            </a:r>
          </a:p>
          <a:p>
            <a:pPr marL="285750" indent="-285750">
              <a:buFont typeface="Wingdings" panose="05000000000000000000" pitchFamily="2" charset="2"/>
              <a:buChar char="q"/>
            </a:pPr>
            <a:r>
              <a:rPr lang="ru-RU" sz="1400" b="1" dirty="0" smtClean="0"/>
              <a:t>запрет</a:t>
            </a:r>
            <a:r>
              <a:rPr lang="ru-RU" sz="1400" dirty="0" smtClean="0"/>
              <a:t> гражданам на посещение лесов</a:t>
            </a:r>
          </a:p>
          <a:p>
            <a:r>
              <a:rPr lang="ru-RU" sz="1400" b="1" dirty="0" smtClean="0"/>
              <a:t>Органы местного самоуправления муниципальных образований  должны в установленном порядке:</a:t>
            </a:r>
          </a:p>
          <a:p>
            <a:pPr marL="285750" indent="-285750" algn="just">
              <a:buFont typeface="Wingdings" panose="05000000000000000000" pitchFamily="2" charset="2"/>
              <a:buChar char="Ø"/>
            </a:pPr>
            <a:r>
              <a:rPr lang="ru-RU" sz="1400" dirty="0" smtClean="0"/>
              <a:t>своевременно очистить территорию поселений от горючих отходов и мусора;</a:t>
            </a:r>
          </a:p>
          <a:p>
            <a:pPr marL="285750" indent="-285750" algn="just">
              <a:buFont typeface="Wingdings" panose="05000000000000000000" pitchFamily="2" charset="2"/>
              <a:buChar char="Ø"/>
            </a:pPr>
            <a:r>
              <a:rPr lang="ru-RU" sz="1400" dirty="0" smtClean="0"/>
              <a:t>организовать дежурство добровольных пожарных и техники, установить звуковую сигнализацию для оповещения людей о пожаре, создать запас воды для тушения, закрепить за населением противопожарный инвентарь;</a:t>
            </a:r>
          </a:p>
          <a:p>
            <a:pPr marL="285750" indent="-285750" algn="just">
              <a:buFont typeface="Wingdings" panose="05000000000000000000" pitchFamily="2" charset="2"/>
              <a:buChar char="Ø"/>
            </a:pPr>
            <a:r>
              <a:rPr lang="ru-RU" sz="1400" dirty="0" smtClean="0"/>
              <a:t>провести совещания с активом садоводческих обществ по определению порядка участия в тушении пожара и организации добровольных пожарных дружин;</a:t>
            </a:r>
          </a:p>
          <a:p>
            <a:pPr marL="285750" indent="-285750" algn="just">
              <a:buFont typeface="Wingdings" panose="05000000000000000000" pitchFamily="2" charset="2"/>
              <a:buChar char="Ø"/>
            </a:pPr>
            <a:r>
              <a:rPr lang="ru-RU" sz="1400" dirty="0" smtClean="0"/>
              <a:t>провести мероприятия, исключающие возможность переброса огня при полевых и лесных пожарах на жилье (опашка, минерализованные полосы, увеличение противопожарных разрывов) </a:t>
            </a:r>
          </a:p>
          <a:p>
            <a:pPr marL="285750" indent="-285750" algn="just">
              <a:buFont typeface="Wingdings" panose="05000000000000000000" pitchFamily="2" charset="2"/>
              <a:buChar char="Ø"/>
            </a:pPr>
            <a:r>
              <a:rPr lang="ru-RU" sz="1400" dirty="0" smtClean="0"/>
              <a:t>обеспечить исправность пожарной техники и иной техники, которая может привлекаться для пожаротушения;</a:t>
            </a:r>
          </a:p>
          <a:p>
            <a:pPr marL="285750" indent="-285750" algn="just">
              <a:buFont typeface="Wingdings" panose="05000000000000000000" pitchFamily="2" charset="2"/>
              <a:buChar char="Ø"/>
            </a:pPr>
            <a:r>
              <a:rPr lang="ru-RU" sz="1400" dirty="0" smtClean="0"/>
              <a:t>вести систематическую разъяснительную работу с населением по соблюдению требований пожарной безопасности   и действиям в случае пожара</a:t>
            </a:r>
          </a:p>
          <a:p>
            <a:r>
              <a:rPr lang="ru-RU" sz="200" dirty="0" smtClean="0"/>
              <a:t> </a:t>
            </a:r>
          </a:p>
          <a:p>
            <a:pPr algn="ctr">
              <a:spcAft>
                <a:spcPts val="0"/>
              </a:spcAft>
            </a:pPr>
            <a:endParaRPr lang="ru-RU" sz="14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2968305" y="5595458"/>
            <a:ext cx="6937695" cy="1523494"/>
          </a:xfrm>
          <a:prstGeom prst="rect">
            <a:avLst/>
          </a:prstGeom>
          <a:noFill/>
        </p:spPr>
        <p:txBody>
          <a:bodyPr wrap="square" rtlCol="0">
            <a:spAutoFit/>
          </a:bodyPr>
          <a:lstStyle/>
          <a:p>
            <a:pPr algn="ctr"/>
            <a:r>
              <a:rPr lang="ru-RU" sz="1500" b="1" dirty="0" smtClean="0">
                <a:solidFill>
                  <a:srgbClr val="0033CC"/>
                </a:solidFill>
                <a:effectLst>
                  <a:outerShdw blurRad="38100" dist="38100" dir="2700000" algn="tl">
                    <a:srgbClr val="000000">
                      <a:alpha val="43137"/>
                    </a:srgbClr>
                  </a:outerShdw>
                </a:effectLst>
              </a:rPr>
              <a:t>Нарушение правил пожарной безопасности                                                                                          во время особого противопожарного режима наказывается штрафом:  </a:t>
            </a:r>
          </a:p>
          <a:p>
            <a:pPr algn="ctr"/>
            <a:r>
              <a:rPr lang="ru-RU" sz="1500" b="1" dirty="0" smtClean="0">
                <a:solidFill>
                  <a:srgbClr val="0033CC"/>
                </a:solidFill>
                <a:effectLst>
                  <a:outerShdw blurRad="38100" dist="38100" dir="2700000" algn="tl">
                    <a:srgbClr val="000000">
                      <a:alpha val="43137"/>
                    </a:srgbClr>
                  </a:outerShdw>
                </a:effectLst>
              </a:rPr>
              <a:t>в отношении  гражданина в размере от 2 до 4 тыс. рублей,                          должностного лица от 15 до 30 тыс. рублей,  </a:t>
            </a:r>
            <a:r>
              <a:rPr lang="ru-RU" sz="1500" b="1" dirty="0" smtClean="0">
                <a:solidFill>
                  <a:srgbClr val="0033CC"/>
                </a:solidFill>
                <a:effectLst>
                  <a:outerShdw blurRad="38100" dist="38100" dir="2700000" algn="tl">
                    <a:srgbClr val="000000">
                      <a:alpha val="43137"/>
                    </a:srgbClr>
                  </a:outerShdw>
                </a:effectLst>
              </a:rPr>
              <a:t>ИП – от 30 до 40 тыс. рублей                                                              </a:t>
            </a:r>
            <a:r>
              <a:rPr lang="ru-RU" sz="1500" b="1" dirty="0" smtClean="0">
                <a:solidFill>
                  <a:srgbClr val="0033CC"/>
                </a:solidFill>
                <a:effectLst>
                  <a:outerShdw blurRad="38100" dist="38100" dir="2700000" algn="tl">
                    <a:srgbClr val="000000">
                      <a:alpha val="43137"/>
                    </a:srgbClr>
                  </a:outerShdw>
                </a:effectLst>
              </a:rPr>
              <a:t>юридического  лица от </a:t>
            </a:r>
            <a:r>
              <a:rPr lang="ru-RU" sz="1500" b="1" dirty="0" smtClean="0">
                <a:solidFill>
                  <a:srgbClr val="0033CC"/>
                </a:solidFill>
                <a:effectLst>
                  <a:outerShdw blurRad="38100" dist="38100" dir="2700000" algn="tl">
                    <a:srgbClr val="000000">
                      <a:alpha val="43137"/>
                    </a:srgbClr>
                  </a:outerShdw>
                </a:effectLst>
              </a:rPr>
              <a:t>200 </a:t>
            </a:r>
            <a:r>
              <a:rPr lang="ru-RU" sz="1500" b="1" dirty="0" smtClean="0">
                <a:solidFill>
                  <a:srgbClr val="0033CC"/>
                </a:solidFill>
                <a:effectLst>
                  <a:outerShdw blurRad="38100" dist="38100" dir="2700000" algn="tl">
                    <a:srgbClr val="000000">
                      <a:alpha val="43137"/>
                    </a:srgbClr>
                  </a:outerShdw>
                </a:effectLst>
              </a:rPr>
              <a:t>до </a:t>
            </a:r>
            <a:r>
              <a:rPr lang="ru-RU" sz="1500" b="1" dirty="0" smtClean="0">
                <a:solidFill>
                  <a:srgbClr val="0033CC"/>
                </a:solidFill>
                <a:effectLst>
                  <a:outerShdw blurRad="38100" dist="38100" dir="2700000" algn="tl">
                    <a:srgbClr val="000000">
                      <a:alpha val="43137"/>
                    </a:srgbClr>
                  </a:outerShdw>
                </a:effectLst>
              </a:rPr>
              <a:t>400 </a:t>
            </a:r>
            <a:r>
              <a:rPr lang="ru-RU" sz="1500" b="1" dirty="0" smtClean="0">
                <a:solidFill>
                  <a:srgbClr val="0033CC"/>
                </a:solidFill>
                <a:effectLst>
                  <a:outerShdw blurRad="38100" dist="38100" dir="2700000" algn="tl">
                    <a:srgbClr val="000000">
                      <a:alpha val="43137"/>
                    </a:srgbClr>
                  </a:outerShdw>
                </a:effectLst>
              </a:rPr>
              <a:t>тыс. руб.</a:t>
            </a:r>
          </a:p>
          <a:p>
            <a:r>
              <a:rPr lang="ru-RU" dirty="0" smtClean="0"/>
              <a:t> </a:t>
            </a:r>
            <a:endParaRPr lang="ru-RU" dirty="0"/>
          </a:p>
        </p:txBody>
      </p:sp>
      <p:pic>
        <p:nvPicPr>
          <p:cNvPr id="1032" name="Picture 8" descr="Ошибке в протоколе об административном правонарушени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389" y="5661820"/>
            <a:ext cx="2736580" cy="13500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50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3087"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387178" y="1342768"/>
            <a:ext cx="9316995" cy="2585323"/>
          </a:xfrm>
          <a:prstGeom prst="rect">
            <a:avLst/>
          </a:prstGeom>
          <a:noFill/>
        </p:spPr>
        <p:txBody>
          <a:bodyPr wrap="square" rtlCol="0">
            <a:spAutoFit/>
          </a:bodyPr>
          <a:lstStyle/>
          <a:p>
            <a:r>
              <a:rPr lang="ru-RU" dirty="0" smtClean="0">
                <a:solidFill>
                  <a:srgbClr val="FF0000"/>
                </a:solidFill>
                <a:effectLst>
                  <a:outerShdw blurRad="38100" dist="38100" dir="2700000" algn="tl">
                    <a:srgbClr val="000000">
                      <a:alpha val="43137"/>
                    </a:srgbClr>
                  </a:outerShdw>
                </a:effectLst>
              </a:rPr>
              <a:t>ЗОЛОТЫЕ ПРАВИЛА ДЛЯ ВЛАДЕЛЬЦЕВ ЗАГОРОДНОЙ НЕДВИЖИМОСТИ</a:t>
            </a:r>
          </a:p>
          <a:p>
            <a:r>
              <a:rPr lang="ru-RU" dirty="0" smtClean="0">
                <a:effectLst>
                  <a:outerShdw blurRad="38100" dist="38100" dir="2700000" algn="tl">
                    <a:srgbClr val="000000">
                      <a:alpha val="43137"/>
                    </a:srgbClr>
                  </a:outerShdw>
                </a:effectLst>
              </a:rPr>
              <a:t>Осенью необходимо обкосить участок вокруг дома на расстояние не менее 5 метров, убрать скошенную траву, другой горючий мусор, иметь на территории запас воды в бочках или резервуарах, огнетушитель, песок.</a:t>
            </a:r>
          </a:p>
          <a:p>
            <a:endParaRPr lang="ru-RU" dirty="0">
              <a:effectLst>
                <a:outerShdw blurRad="38100" dist="38100" dir="2700000" algn="tl">
                  <a:srgbClr val="000000">
                    <a:alpha val="43137"/>
                  </a:srgbClr>
                </a:outerShdw>
              </a:effectLst>
            </a:endParaRPr>
          </a:p>
          <a:p>
            <a:r>
              <a:rPr lang="ru-RU" dirty="0" smtClean="0">
                <a:solidFill>
                  <a:srgbClr val="FF0000"/>
                </a:solidFill>
                <a:effectLst>
                  <a:outerShdw blurRad="38100" dist="38100" dir="2700000" algn="tl">
                    <a:srgbClr val="000000">
                      <a:alpha val="43137"/>
                    </a:srgbClr>
                  </a:outerShdw>
                </a:effectLst>
              </a:rPr>
              <a:t>НЕ ОСТАВАЙТЕСЬ РАВНОДУШНЫМИ </a:t>
            </a:r>
            <a:r>
              <a:rPr lang="ru-RU" dirty="0" smtClean="0">
                <a:effectLst>
                  <a:outerShdw blurRad="38100" dist="38100" dir="2700000" algn="tl">
                    <a:srgbClr val="000000">
                      <a:alpha val="43137"/>
                    </a:srgbClr>
                  </a:outerShdw>
                </a:effectLst>
              </a:rPr>
              <a:t>– НЕ ДОПУСКАЙТЕ ПАЛОВ ТРАВЫ, ДЕТСКОЙ ШАЛОСТИ                   С ОГНЕМ, ДО ПРИЕЗДА ПОЖАРНОЙ ОХРАНЫ ПОМОГАЙТЕ ТУШИТЬ ВОЗНИКШИЕ ЗАГОРАНИЯ</a:t>
            </a:r>
          </a:p>
          <a:p>
            <a:endParaRPr lang="ru-RU" dirty="0">
              <a:effectLst>
                <a:outerShdw blurRad="38100" dist="38100" dir="2700000" algn="tl">
                  <a:srgbClr val="000000">
                    <a:alpha val="43137"/>
                  </a:srgbClr>
                </a:outerShdw>
              </a:effectLst>
            </a:endParaRPr>
          </a:p>
          <a:p>
            <a:pPr algn="ctr"/>
            <a:r>
              <a:rPr lang="ru-RU" dirty="0" smtClean="0">
                <a:solidFill>
                  <a:srgbClr val="0033CC"/>
                </a:solidFill>
                <a:effectLst>
                  <a:outerShdw blurRad="38100" dist="38100" dir="2700000" algn="tl">
                    <a:srgbClr val="000000">
                      <a:alpha val="43137"/>
                    </a:srgbClr>
                  </a:outerShdw>
                </a:effectLst>
              </a:rPr>
              <a:t>СТРАХОВАНИЕ ИМУЩЕСТВА ОТ ПОЖАРА – ВЕРНЫЙ СПОСОБ НЕ ОСТАТЬСЯ  НИ С ЧЕМ</a:t>
            </a:r>
          </a:p>
        </p:txBody>
      </p:sp>
      <p:pic>
        <p:nvPicPr>
          <p:cNvPr id="3077" name="Picture 5" descr="Последствия масштабного пожара в Хакасии (РФ). ФОТО - TRUST.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63" y="4059846"/>
            <a:ext cx="2983771" cy="253725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069234" y="4312811"/>
            <a:ext cx="6403889" cy="2062103"/>
          </a:xfrm>
          <a:prstGeom prst="rect">
            <a:avLst/>
          </a:prstGeom>
        </p:spPr>
        <p:txBody>
          <a:bodyPr wrap="square">
            <a:spAutoFit/>
          </a:bodyPr>
          <a:lstStyle/>
          <a:p>
            <a:pPr algn="ctr">
              <a:defRPr/>
            </a:pPr>
            <a:r>
              <a:rPr lang="ru-RU" dirty="0">
                <a:solidFill>
                  <a:srgbClr val="FF0000"/>
                </a:solidFill>
                <a:effectLst>
                  <a:outerShdw blurRad="38100" dist="38100" dir="2700000" algn="tl">
                    <a:srgbClr val="000000">
                      <a:alpha val="43137"/>
                    </a:srgbClr>
                  </a:outerShdw>
                </a:effectLst>
                <a:latin typeface="Arial" charset="0"/>
              </a:rPr>
              <a:t>При угрозе распространения </a:t>
            </a:r>
            <a:r>
              <a:rPr lang="ru-RU" dirty="0" smtClean="0">
                <a:solidFill>
                  <a:srgbClr val="FF0000"/>
                </a:solidFill>
                <a:effectLst>
                  <a:outerShdw blurRad="38100" dist="38100" dir="2700000" algn="tl">
                    <a:srgbClr val="000000">
                      <a:alpha val="43137"/>
                    </a:srgbClr>
                  </a:outerShdw>
                </a:effectLst>
                <a:latin typeface="Arial" charset="0"/>
              </a:rPr>
              <a:t>пожара </a:t>
            </a:r>
            <a:r>
              <a:rPr lang="ru-RU" dirty="0">
                <a:solidFill>
                  <a:srgbClr val="FF0000"/>
                </a:solidFill>
                <a:effectLst>
                  <a:outerShdw blurRad="38100" dist="38100" dir="2700000" algn="tl">
                    <a:srgbClr val="000000">
                      <a:alpha val="43137"/>
                    </a:srgbClr>
                  </a:outerShdw>
                </a:effectLst>
                <a:latin typeface="Arial" charset="0"/>
              </a:rPr>
              <a:t>на </a:t>
            </a:r>
            <a:r>
              <a:rPr lang="ru-RU" dirty="0" smtClean="0">
                <a:solidFill>
                  <a:srgbClr val="FF0000"/>
                </a:solidFill>
                <a:effectLst>
                  <a:outerShdw blurRad="38100" dist="38100" dir="2700000" algn="tl">
                    <a:srgbClr val="000000">
                      <a:alpha val="43137"/>
                    </a:srgbClr>
                  </a:outerShdw>
                </a:effectLst>
                <a:latin typeface="Arial" charset="0"/>
              </a:rPr>
              <a:t>населенный пункт, </a:t>
            </a:r>
            <a:r>
              <a:rPr lang="ru-RU" dirty="0">
                <a:solidFill>
                  <a:srgbClr val="FF0000"/>
                </a:solidFill>
                <a:effectLst>
                  <a:outerShdw blurRad="38100" dist="38100" dir="2700000" algn="tl">
                    <a:srgbClr val="000000">
                      <a:alpha val="43137"/>
                    </a:srgbClr>
                  </a:outerShdw>
                </a:effectLst>
                <a:latin typeface="Arial" charset="0"/>
              </a:rPr>
              <a:t>следует </a:t>
            </a:r>
            <a:r>
              <a:rPr lang="ru-RU" sz="2000" b="1" dirty="0">
                <a:solidFill>
                  <a:srgbClr val="FF0000"/>
                </a:solidFill>
                <a:effectLst>
                  <a:outerShdw blurRad="38100" dist="38100" dir="2700000" algn="tl">
                    <a:srgbClr val="000000">
                      <a:alpha val="43137"/>
                    </a:srgbClr>
                  </a:outerShdw>
                </a:effectLst>
                <a:latin typeface="Arial" charset="0"/>
              </a:rPr>
              <a:t>как можно быстрее</a:t>
            </a:r>
            <a:r>
              <a:rPr lang="ru-RU" dirty="0">
                <a:solidFill>
                  <a:srgbClr val="FF0000"/>
                </a:solidFill>
                <a:effectLst>
                  <a:outerShdw blurRad="38100" dist="38100" dir="2700000" algn="tl">
                    <a:srgbClr val="000000">
                      <a:alpha val="43137"/>
                    </a:srgbClr>
                  </a:outerShdw>
                </a:effectLst>
                <a:latin typeface="Arial" charset="0"/>
              </a:rPr>
              <a:t>, взяв документы и вещи первой необходимости, уходить в безопасную зону, желательно за водные преграды или  автострады. Обязательно предупредите соседей, помогите покинуть опасное место престарелым, инвалидам, детям, выпустите из загонов скот, птицу, домашних </a:t>
            </a:r>
            <a:r>
              <a:rPr lang="ru-RU" dirty="0" smtClean="0">
                <a:solidFill>
                  <a:srgbClr val="FF0000"/>
                </a:solidFill>
                <a:effectLst>
                  <a:outerShdw blurRad="38100" dist="38100" dir="2700000" algn="tl">
                    <a:srgbClr val="000000">
                      <a:alpha val="43137"/>
                    </a:srgbClr>
                  </a:outerShdw>
                </a:effectLst>
                <a:latin typeface="Arial" charset="0"/>
              </a:rPr>
              <a:t>животных </a:t>
            </a:r>
            <a:endParaRPr lang="ru-RU" dirty="0">
              <a:solidFill>
                <a:srgbClr val="FF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79536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5133"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10" name="Прямоугольник 9"/>
          <p:cNvSpPr/>
          <p:nvPr/>
        </p:nvSpPr>
        <p:spPr>
          <a:xfrm>
            <a:off x="1467317" y="180421"/>
            <a:ext cx="8066504" cy="954107"/>
          </a:xfrm>
          <a:prstGeom prst="rect">
            <a:avLst/>
          </a:prstGeom>
          <a:noFill/>
        </p:spPr>
        <p:txBody>
          <a:bodyPr wrap="none" lIns="91440" tIns="45720" rIns="91440" bIns="45720">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Прямоугольник 2"/>
          <p:cNvSpPr/>
          <p:nvPr/>
        </p:nvSpPr>
        <p:spPr>
          <a:xfrm>
            <a:off x="148282" y="3134924"/>
            <a:ext cx="9489987" cy="3323987"/>
          </a:xfrm>
          <a:prstGeom prst="rect">
            <a:avLst/>
          </a:prstGeom>
        </p:spPr>
        <p:txBody>
          <a:bodyPr wrap="square">
            <a:spAutoFit/>
          </a:bodyPr>
          <a:lstStyle/>
          <a:p>
            <a:pPr algn="ctr">
              <a:defRPr/>
            </a:pPr>
            <a:r>
              <a:rPr lang="ru-RU" sz="1500" b="1" dirty="0">
                <a:solidFill>
                  <a:srgbClr val="FF3300"/>
                </a:solidFill>
                <a:effectLst>
                  <a:outerShdw blurRad="38100" dist="38100" dir="2700000" algn="tl">
                    <a:srgbClr val="C0C0C0"/>
                  </a:outerShdw>
                </a:effectLst>
                <a:latin typeface="Arial" charset="0"/>
              </a:rPr>
              <a:t> </a:t>
            </a:r>
            <a:endParaRPr lang="ru-RU" sz="1500" b="1" dirty="0">
              <a:effectLst>
                <a:outerShdw blurRad="38100" dist="38100" dir="2700000" algn="tl">
                  <a:srgbClr val="C0C0C0"/>
                </a:outerShdw>
              </a:effectLst>
              <a:latin typeface="Arial" charset="0"/>
            </a:endParaRPr>
          </a:p>
          <a:p>
            <a:pPr algn="ctr">
              <a:defRPr/>
            </a:pPr>
            <a:r>
              <a:rPr lang="ru-RU" sz="1500" b="1" dirty="0">
                <a:solidFill>
                  <a:srgbClr val="0000FF"/>
                </a:solidFill>
                <a:effectLst>
                  <a:outerShdw blurRad="38100" dist="38100" dir="2700000" algn="tl">
                    <a:srgbClr val="C0C0C0"/>
                  </a:outerShdw>
                </a:effectLst>
                <a:latin typeface="Arial" charset="0"/>
              </a:rPr>
              <a:t>Если возгорание произошло недавно или на ваших глазах, огонь можно залить водой из ближайшего водоема или засыпать землей.</a:t>
            </a:r>
            <a:r>
              <a:rPr lang="ru-RU" sz="1500" dirty="0">
                <a:latin typeface="Arial" charset="0"/>
              </a:rPr>
              <a:t> </a:t>
            </a:r>
            <a:r>
              <a:rPr lang="ru-RU" sz="1500" dirty="0" smtClean="0">
                <a:latin typeface="Arial" charset="0"/>
              </a:rPr>
              <a:t> Можно </a:t>
            </a:r>
            <a:r>
              <a:rPr lang="ru-RU" sz="1500" dirty="0">
                <a:latin typeface="Arial" charset="0"/>
              </a:rPr>
              <a:t>использовать для тушения пожара пучки мокрых веток от деревьев лиственных пород или деревца длиной 1,5-2 метра, мокрую одежду. </a:t>
            </a:r>
            <a:r>
              <a:rPr lang="ru-RU" sz="1500" dirty="0" smtClean="0">
                <a:latin typeface="Arial" charset="0"/>
              </a:rPr>
              <a:t>                             Наносите </a:t>
            </a:r>
            <a:r>
              <a:rPr lang="ru-RU" sz="1500" dirty="0">
                <a:latin typeface="Arial" charset="0"/>
              </a:rPr>
              <a:t>скользящие удары по кромке огня, в сторону очага пожара, стоять следует сбоку от огня.  Затаптывайте небольшой огонь, не давая ему перекинуться на стволы деревьев. Потушив небольшой пожар, не уходите, пока не убедитесь, что огонь не разгорится снова. Если в огне оказалась автомобильная техника, отойдите подальше, чтобы не пострадать от взрыва баков с горючим. </a:t>
            </a:r>
          </a:p>
          <a:p>
            <a:pPr algn="ctr">
              <a:defRPr/>
            </a:pPr>
            <a:r>
              <a:rPr lang="ru-RU" sz="1500" dirty="0">
                <a:latin typeface="Arial" charset="0"/>
              </a:rPr>
              <a:t> Если пожар застал  вас  на торфянике, внимательно осматривайте и ощупывайте перед собой дорогу шестом или палкой. При горении торфяников горячая земля и идущий из под неё дым, показывают, что пожар ушел под землю, торф выгорая изнутри, образует пустоты, в которые можно провалиться. </a:t>
            </a:r>
          </a:p>
          <a:p>
            <a:pPr algn="ctr">
              <a:defRPr/>
            </a:pPr>
            <a:endParaRPr lang="ru-RU" sz="1500" b="1" dirty="0" smtClean="0">
              <a:solidFill>
                <a:srgbClr val="0000FF"/>
              </a:solidFill>
              <a:effectLst>
                <a:outerShdw blurRad="38100" dist="38100" dir="2700000" algn="tl">
                  <a:srgbClr val="C0C0C0"/>
                </a:outerShdw>
              </a:effectLst>
              <a:latin typeface="Arial" charset="0"/>
            </a:endParaRPr>
          </a:p>
          <a:p>
            <a:pPr algn="ctr">
              <a:defRPr/>
            </a:pPr>
            <a:r>
              <a:rPr lang="ru-RU" sz="1500" b="1" dirty="0" smtClean="0">
                <a:solidFill>
                  <a:srgbClr val="0000FF"/>
                </a:solidFill>
                <a:effectLst>
                  <a:outerShdw blurRad="38100" dist="38100" dir="2700000" algn="tl">
                    <a:srgbClr val="C0C0C0"/>
                  </a:outerShdw>
                </a:effectLst>
                <a:latin typeface="Arial" charset="0"/>
              </a:rPr>
              <a:t>Торфяной </a:t>
            </a:r>
            <a:r>
              <a:rPr lang="ru-RU" sz="1500" b="1" dirty="0">
                <a:solidFill>
                  <a:srgbClr val="0000FF"/>
                </a:solidFill>
                <a:effectLst>
                  <a:outerShdw blurRad="38100" dist="38100" dir="2700000" algn="tl">
                    <a:srgbClr val="C0C0C0"/>
                  </a:outerShdw>
                </a:effectLst>
                <a:latin typeface="Arial" charset="0"/>
              </a:rPr>
              <a:t>пожар невозможно потушить своими силами, </a:t>
            </a:r>
            <a:r>
              <a:rPr lang="ru-RU" sz="1500" b="1" dirty="0" smtClean="0">
                <a:solidFill>
                  <a:srgbClr val="0000FF"/>
                </a:solidFill>
                <a:effectLst>
                  <a:outerShdw blurRad="38100" dist="38100" dir="2700000" algn="tl">
                    <a:srgbClr val="C0C0C0"/>
                  </a:outerShdw>
                </a:effectLst>
                <a:latin typeface="Arial" charset="0"/>
              </a:rPr>
              <a:t>                                                                                    для </a:t>
            </a:r>
            <a:r>
              <a:rPr lang="ru-RU" sz="1500" b="1" dirty="0">
                <a:solidFill>
                  <a:srgbClr val="0000FF"/>
                </a:solidFill>
                <a:effectLst>
                  <a:outerShdw blurRad="38100" dist="38100" dir="2700000" algn="tl">
                    <a:srgbClr val="C0C0C0"/>
                  </a:outerShdw>
                </a:effectLst>
                <a:latin typeface="Arial" charset="0"/>
              </a:rPr>
              <a:t>этого необходима специальная </a:t>
            </a:r>
            <a:r>
              <a:rPr lang="ru-RU" sz="1500" b="1" dirty="0" smtClean="0">
                <a:solidFill>
                  <a:srgbClr val="0000FF"/>
                </a:solidFill>
                <a:effectLst>
                  <a:outerShdw blurRad="38100" dist="38100" dir="2700000" algn="tl">
                    <a:srgbClr val="C0C0C0"/>
                  </a:outerShdw>
                </a:effectLst>
                <a:latin typeface="Arial" charset="0"/>
              </a:rPr>
              <a:t>техника  </a:t>
            </a:r>
            <a:endParaRPr lang="ru-RU" sz="1500" dirty="0"/>
          </a:p>
        </p:txBody>
      </p:sp>
      <p:sp>
        <p:nvSpPr>
          <p:cNvPr id="4" name="Прямоугольник 3"/>
          <p:cNvSpPr/>
          <p:nvPr/>
        </p:nvSpPr>
        <p:spPr>
          <a:xfrm>
            <a:off x="148282" y="986432"/>
            <a:ext cx="6782830" cy="2308324"/>
          </a:xfrm>
          <a:prstGeom prst="rect">
            <a:avLst/>
          </a:prstGeom>
        </p:spPr>
        <p:txBody>
          <a:bodyPr wrap="square">
            <a:spAutoFit/>
          </a:bodyPr>
          <a:lstStyle/>
          <a:p>
            <a:pPr algn="ctr">
              <a:defRPr/>
            </a:pPr>
            <a:r>
              <a:rPr lang="ru-RU" sz="2200" b="1" dirty="0">
                <a:solidFill>
                  <a:srgbClr val="FF3300"/>
                </a:solidFill>
                <a:effectLst>
                  <a:outerShdw blurRad="38100" dist="38100" dir="2700000" algn="tl">
                    <a:srgbClr val="C0C0C0"/>
                  </a:outerShdw>
                </a:effectLst>
                <a:latin typeface="Arial" charset="0"/>
              </a:rPr>
              <a:t>Правила поведения  </a:t>
            </a:r>
            <a:r>
              <a:rPr lang="ru-RU" sz="2200" b="1" dirty="0" smtClean="0">
                <a:solidFill>
                  <a:srgbClr val="FF3300"/>
                </a:solidFill>
                <a:effectLst>
                  <a:outerShdw blurRad="38100" dist="38100" dir="2700000" algn="tl">
                    <a:srgbClr val="C0C0C0"/>
                  </a:outerShdw>
                </a:effectLst>
                <a:latin typeface="Arial" charset="0"/>
              </a:rPr>
              <a:t>                                                                          в </a:t>
            </a:r>
            <a:r>
              <a:rPr lang="ru-RU" sz="2200" b="1" dirty="0">
                <a:solidFill>
                  <a:srgbClr val="FF3300"/>
                </a:solidFill>
                <a:effectLst>
                  <a:outerShdw blurRad="38100" dist="38100" dir="2700000" algn="tl">
                    <a:srgbClr val="C0C0C0"/>
                  </a:outerShdw>
                </a:effectLst>
                <a:latin typeface="Arial" charset="0"/>
              </a:rPr>
              <a:t>случае возникновения лесного </a:t>
            </a:r>
            <a:r>
              <a:rPr lang="ru-RU" sz="2200" b="1" dirty="0" smtClean="0">
                <a:solidFill>
                  <a:srgbClr val="FF3300"/>
                </a:solidFill>
                <a:effectLst>
                  <a:outerShdw blurRad="38100" dist="38100" dir="2700000" algn="tl">
                    <a:srgbClr val="C0C0C0"/>
                  </a:outerShdw>
                </a:effectLst>
                <a:latin typeface="Arial" charset="0"/>
              </a:rPr>
              <a:t>пожара</a:t>
            </a:r>
            <a:endParaRPr lang="ru-RU" sz="2200" b="1" dirty="0">
              <a:solidFill>
                <a:srgbClr val="FF3300"/>
              </a:solidFill>
              <a:effectLst>
                <a:outerShdw blurRad="38100" dist="38100" dir="2700000" algn="tl">
                  <a:srgbClr val="C0C0C0"/>
                </a:outerShdw>
              </a:effectLst>
              <a:latin typeface="Arial" charset="0"/>
            </a:endParaRPr>
          </a:p>
          <a:p>
            <a:pPr algn="ctr">
              <a:defRPr/>
            </a:pPr>
            <a:endParaRPr lang="ru-RU" sz="1400" b="1" dirty="0">
              <a:solidFill>
                <a:srgbClr val="FF3300"/>
              </a:solidFill>
              <a:effectLst>
                <a:outerShdw blurRad="38100" dist="38100" dir="2700000" algn="tl">
                  <a:srgbClr val="C0C0C0"/>
                </a:outerShdw>
              </a:effectLst>
              <a:latin typeface="Arial" charset="0"/>
            </a:endParaRPr>
          </a:p>
          <a:p>
            <a:pPr algn="ctr">
              <a:defRPr/>
            </a:pPr>
            <a:r>
              <a:rPr lang="ru-RU" sz="1400" dirty="0">
                <a:latin typeface="Arial" charset="0"/>
              </a:rPr>
              <a:t>Почувствовав запах дыма, определите, в какой стороне источник пожара </a:t>
            </a:r>
            <a:r>
              <a:rPr lang="ru-RU" sz="1400" dirty="0" smtClean="0">
                <a:latin typeface="Arial" charset="0"/>
              </a:rPr>
              <a:t>                    и </a:t>
            </a:r>
            <a:r>
              <a:rPr lang="ru-RU" sz="1400" dirty="0">
                <a:latin typeface="Arial" charset="0"/>
              </a:rPr>
              <a:t>двигайтесь </a:t>
            </a:r>
            <a:r>
              <a:rPr lang="ru-RU" sz="1600" b="1" dirty="0">
                <a:latin typeface="Arial" charset="0"/>
              </a:rPr>
              <a:t>против ветра, укрыв голову и лицо одеждой</a:t>
            </a:r>
            <a:r>
              <a:rPr lang="ru-RU" sz="1400" dirty="0">
                <a:latin typeface="Arial" charset="0"/>
              </a:rPr>
              <a:t>.</a:t>
            </a:r>
          </a:p>
          <a:p>
            <a:pPr algn="ctr">
              <a:defRPr/>
            </a:pPr>
            <a:r>
              <a:rPr lang="ru-RU" sz="1400" dirty="0">
                <a:latin typeface="Arial" charset="0"/>
              </a:rPr>
              <a:t> Выходить следует на открытые пространства – поляны, дороги, реки и участки негустого лиственного леса. </a:t>
            </a:r>
          </a:p>
          <a:p>
            <a:pPr algn="ctr">
              <a:defRPr/>
            </a:pPr>
            <a:r>
              <a:rPr lang="ru-RU" sz="1400" dirty="0">
                <a:latin typeface="Arial" charset="0"/>
              </a:rPr>
              <a:t>Сообщите о пожаре с ближайшего телефона  (01, 112 с мобильного)                       в пожарную </a:t>
            </a:r>
            <a:r>
              <a:rPr lang="ru-RU" sz="1400" dirty="0" smtClean="0">
                <a:latin typeface="Arial" charset="0"/>
              </a:rPr>
              <a:t>охрану</a:t>
            </a:r>
            <a:endParaRPr lang="ru-RU" sz="1400" dirty="0">
              <a:latin typeface="Arial" charset="0"/>
            </a:endParaRPr>
          </a:p>
        </p:txBody>
      </p:sp>
      <p:pic>
        <p:nvPicPr>
          <p:cNvPr id="11" name="Picture 4" descr="http://kafa-info.com.ua/news_thumbs/knfe4c492a715b63daab96e1f0315abebbb_8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7884" y="1134528"/>
            <a:ext cx="2881160" cy="236048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2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родные средства от ожог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022" y="4704345"/>
            <a:ext cx="3104367" cy="21536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7178" name="Документ" r:id="rId4" imgW="1790708" imgH="1381173" progId="Word.Document.8">
                  <p:embed/>
                </p:oleObj>
              </mc:Choice>
              <mc:Fallback>
                <p:oleObj name="Документ" r:id="rId4" imgW="1790708" imgH="138117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118029" y="1292774"/>
            <a:ext cx="3707027" cy="4678204"/>
          </a:xfrm>
          <a:prstGeom prst="rect">
            <a:avLst/>
          </a:prstGeom>
          <a:noFill/>
        </p:spPr>
        <p:txBody>
          <a:bodyPr wrap="square" rtlCol="0">
            <a:spAutoFit/>
          </a:bodyPr>
          <a:lstStyle/>
          <a:p>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кухне</a:t>
            </a:r>
          </a:p>
          <a:p>
            <a:r>
              <a:rPr lang="ru-RU" sz="1400" dirty="0">
                <a:latin typeface="Times New Roman" panose="02020603050405020304" pitchFamily="18" charset="0"/>
                <a:cs typeface="Times New Roman" panose="02020603050405020304" pitchFamily="18" charset="0"/>
              </a:rPr>
              <a:t>Никогда </a:t>
            </a:r>
            <a:r>
              <a:rPr lang="ru-RU" sz="1400" b="1" dirty="0">
                <a:latin typeface="Times New Roman" panose="02020603050405020304" pitchFamily="18" charset="0"/>
                <a:cs typeface="Times New Roman" panose="02020603050405020304" pitchFamily="18" charset="0"/>
              </a:rPr>
              <a:t>не оставляйте</a:t>
            </a:r>
            <a:r>
              <a:rPr lang="ru-RU" sz="1400" dirty="0">
                <a:latin typeface="Times New Roman" panose="02020603050405020304" pitchFamily="18" charset="0"/>
                <a:cs typeface="Times New Roman" panose="02020603050405020304" pitchFamily="18" charset="0"/>
              </a:rPr>
              <a:t> на кухне ребенка одного;</a:t>
            </a:r>
          </a:p>
          <a:p>
            <a:r>
              <a:rPr lang="ru-RU" sz="1400" b="1" dirty="0">
                <a:latin typeface="Times New Roman" panose="02020603050405020304" pitchFamily="18" charset="0"/>
                <a:cs typeface="Times New Roman" panose="02020603050405020304" pitchFamily="18" charset="0"/>
              </a:rPr>
              <a:t>Поверните</a:t>
            </a:r>
            <a:r>
              <a:rPr lang="ru-RU" sz="1400" dirty="0">
                <a:latin typeface="Times New Roman" panose="02020603050405020304" pitchFamily="18" charset="0"/>
                <a:cs typeface="Times New Roman" panose="02020603050405020304" pitchFamily="18" charset="0"/>
              </a:rPr>
              <a:t> ручки кастрюль и сковородок к центральной части плиты, чтобы ребенок не мог их схватить или задеть;</a:t>
            </a:r>
          </a:p>
          <a:p>
            <a:r>
              <a:rPr lang="ru-RU" sz="1400" b="1" dirty="0">
                <a:latin typeface="Times New Roman" panose="02020603050405020304" pitchFamily="18" charset="0"/>
                <a:cs typeface="Times New Roman" panose="02020603050405020304" pitchFamily="18" charset="0"/>
              </a:rPr>
              <a:t>Объясните</a:t>
            </a:r>
            <a:r>
              <a:rPr lang="ru-RU" sz="1400" dirty="0">
                <a:latin typeface="Times New Roman" panose="02020603050405020304" pitchFamily="18" charset="0"/>
                <a:cs typeface="Times New Roman" panose="02020603050405020304" pitchFamily="18" charset="0"/>
              </a:rPr>
              <a:t> ребенку, как и чем, он может обжечься;</a:t>
            </a:r>
          </a:p>
          <a:p>
            <a:r>
              <a:rPr lang="ru-RU" sz="1400" b="1" dirty="0">
                <a:latin typeface="Times New Roman" panose="02020603050405020304" pitchFamily="18" charset="0"/>
                <a:cs typeface="Times New Roman" panose="02020603050405020304" pitchFamily="18" charset="0"/>
              </a:rPr>
              <a:t>Храните</a:t>
            </a:r>
            <a:r>
              <a:rPr lang="ru-RU" sz="1400" dirty="0">
                <a:latin typeface="Times New Roman" panose="02020603050405020304" pitchFamily="18" charset="0"/>
                <a:cs typeface="Times New Roman" panose="02020603050405020304" pitchFamily="18" charset="0"/>
              </a:rPr>
              <a:t> вне досягаемости детей: предметы бытовой химии, </a:t>
            </a:r>
            <a:r>
              <a:rPr lang="ru-RU" sz="1400" dirty="0" err="1">
                <a:latin typeface="Times New Roman" panose="02020603050405020304" pitchFamily="18" charset="0"/>
                <a:cs typeface="Times New Roman" panose="02020603050405020304" pitchFamily="18" charset="0"/>
              </a:rPr>
              <a:t>алкогольсодержащие</a:t>
            </a:r>
            <a:r>
              <a:rPr lang="ru-RU" sz="1400" dirty="0">
                <a:latin typeface="Times New Roman" panose="02020603050405020304" pitchFamily="18" charset="0"/>
                <a:cs typeface="Times New Roman" panose="02020603050405020304" pitchFamily="18" charset="0"/>
              </a:rPr>
              <a:t> жидкости, острые и режущие предметы, спички, зажигалки, свечки;</a:t>
            </a:r>
          </a:p>
          <a:p>
            <a:r>
              <a:rPr lang="ru-RU" sz="1400" dirty="0">
                <a:latin typeface="Times New Roman" panose="02020603050405020304" pitchFamily="18" charset="0"/>
                <a:cs typeface="Times New Roman" panose="02020603050405020304" pitchFamily="18" charset="0"/>
              </a:rPr>
              <a:t>Кухонные электроприборы </a:t>
            </a:r>
            <a:r>
              <a:rPr lang="ru-RU" sz="1400" b="1" dirty="0">
                <a:latin typeface="Times New Roman" panose="02020603050405020304" pitchFamily="18" charset="0"/>
                <a:cs typeface="Times New Roman" panose="02020603050405020304" pitchFamily="18" charset="0"/>
              </a:rPr>
              <a:t>отключайте </a:t>
            </a:r>
            <a:r>
              <a:rPr lang="ru-RU" sz="1400" dirty="0">
                <a:latin typeface="Times New Roman" panose="02020603050405020304" pitchFamily="18" charset="0"/>
                <a:cs typeface="Times New Roman" panose="02020603050405020304" pitchFamily="18" charset="0"/>
              </a:rPr>
              <a:t>от сети сразу же после их использования;</a:t>
            </a:r>
          </a:p>
          <a:p>
            <a:r>
              <a:rPr lang="ru-RU" sz="1400" dirty="0">
                <a:latin typeface="Times New Roman" panose="02020603050405020304" pitchFamily="18" charset="0"/>
                <a:cs typeface="Times New Roman" panose="02020603050405020304" pitchFamily="18" charset="0"/>
              </a:rPr>
              <a:t>Занавески, тряпки и газеты должны находиться как можно дальше от плиты;</a:t>
            </a:r>
          </a:p>
          <a:p>
            <a:r>
              <a:rPr lang="ru-RU" sz="1400" b="1" dirty="0">
                <a:latin typeface="Times New Roman" panose="02020603050405020304" pitchFamily="18" charset="0"/>
                <a:cs typeface="Times New Roman" panose="02020603050405020304" pitchFamily="18" charset="0"/>
              </a:rPr>
              <a:t>Не подходите</a:t>
            </a:r>
            <a:r>
              <a:rPr lang="ru-RU" sz="1400" dirty="0">
                <a:latin typeface="Times New Roman" panose="02020603050405020304" pitchFamily="18" charset="0"/>
                <a:cs typeface="Times New Roman" panose="02020603050405020304" pitchFamily="18" charset="0"/>
              </a:rPr>
              <a:t> к газовой плите, если на вас легкая развевающаяся одежда, и тем более </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не </a:t>
            </a:r>
            <a:r>
              <a:rPr lang="ru-RU" sz="1400" b="1" dirty="0">
                <a:latin typeface="Times New Roman" panose="02020603050405020304" pitchFamily="18" charset="0"/>
                <a:cs typeface="Times New Roman" panose="02020603050405020304" pitchFamily="18" charset="0"/>
              </a:rPr>
              <a:t>подпускайте</a:t>
            </a:r>
            <a:r>
              <a:rPr lang="ru-RU" sz="1400" dirty="0">
                <a:latin typeface="Times New Roman" panose="02020603050405020304" pitchFamily="18" charset="0"/>
                <a:cs typeface="Times New Roman" panose="02020603050405020304" pitchFamily="18" charset="0"/>
              </a:rPr>
              <a:t> к плите ребенка в такой одежде.</a:t>
            </a:r>
          </a:p>
          <a:p>
            <a:endParaRPr lang="ru-RU" dirty="0"/>
          </a:p>
        </p:txBody>
      </p:sp>
      <p:sp>
        <p:nvSpPr>
          <p:cNvPr id="6" name="Прямоугольник 5"/>
          <p:cNvSpPr/>
          <p:nvPr/>
        </p:nvSpPr>
        <p:spPr>
          <a:xfrm>
            <a:off x="1436083" y="990555"/>
            <a:ext cx="6238696"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rPr>
              <a:t>Как избежать несчастного случая с ребенком</a:t>
            </a:r>
          </a:p>
        </p:txBody>
      </p:sp>
      <p:sp>
        <p:nvSpPr>
          <p:cNvPr id="13" name="Прямоугольник 12"/>
          <p:cNvSpPr/>
          <p:nvPr/>
        </p:nvSpPr>
        <p:spPr>
          <a:xfrm>
            <a:off x="4080961" y="1769810"/>
            <a:ext cx="5400790" cy="2031325"/>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 комнате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Держите ребенка подальше от печек, каминов и других источников открытого огня;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Калориферы разместите так, чтобы ребенок не мог к ним прикоснуться;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Незанятые удлинители не оставляйте включенными в сеть;</a:t>
            </a:r>
          </a:p>
          <a:p>
            <a:pPr algn="just">
              <a:spcAft>
                <a:spcPts val="0"/>
              </a:spcAft>
            </a:pPr>
            <a:r>
              <a:rPr lang="ru-RU" sz="1400" dirty="0" err="1" smtClean="0">
                <a:effectLst/>
                <a:latin typeface="Times New Roman" panose="02020603050405020304" pitchFamily="18" charset="0"/>
                <a:ea typeface="Times New Roman" panose="02020603050405020304" pitchFamily="18" charset="0"/>
              </a:rPr>
              <a:t>Электророзетки</a:t>
            </a:r>
            <a:r>
              <a:rPr lang="ru-RU" sz="1400" dirty="0" smtClean="0">
                <a:effectLst/>
                <a:latin typeface="Times New Roman" panose="02020603050405020304" pitchFamily="18" charset="0"/>
                <a:ea typeface="Times New Roman" panose="02020603050405020304" pitchFamily="18" charset="0"/>
              </a:rPr>
              <a:t>, тройники должны быть с предохранительными пластинами, не позволяющими ребенку засунуть пальчики в их отверстия.</a:t>
            </a:r>
            <a:endParaRPr lang="ru-RU" sz="1400" dirty="0">
              <a:effectLst/>
              <a:latin typeface="Times New Roman" panose="02020603050405020304" pitchFamily="18" charset="0"/>
              <a:ea typeface="Times New Roman" panose="02020603050405020304" pitchFamily="18" charset="0"/>
            </a:endParaRPr>
          </a:p>
        </p:txBody>
      </p:sp>
      <p:sp>
        <p:nvSpPr>
          <p:cNvPr id="14" name="Прямоугольник 13"/>
          <p:cNvSpPr/>
          <p:nvPr/>
        </p:nvSpPr>
        <p:spPr>
          <a:xfrm>
            <a:off x="4123426" y="3805358"/>
            <a:ext cx="5564271" cy="2308324"/>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 ожоге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Как можно скорее погрузите обожженное место в чистую холодную воду;</a:t>
            </a:r>
          </a:p>
          <a:p>
            <a:pPr algn="just">
              <a:spcAft>
                <a:spcPts val="0"/>
              </a:spcAft>
            </a:pPr>
            <a:r>
              <a:rPr lang="ru-RU" sz="1400" dirty="0" smtClean="0">
                <a:effectLst/>
                <a:latin typeface="Times New Roman" panose="02020603050405020304" pitchFamily="18" charset="0"/>
                <a:ea typeface="Times New Roman" panose="02020603050405020304" pitchFamily="18" charset="0"/>
              </a:rPr>
              <a:t>Вызовите скорую помощь (телефон 03);</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огонь охватил одежду ребенка, накройте его покрывалом, </a:t>
            </a:r>
            <a:r>
              <a:rPr lang="ru-RU" sz="1400" dirty="0" smtClean="0">
                <a:solidFill>
                  <a:srgbClr val="FF0000"/>
                </a:solidFill>
                <a:effectLst/>
                <a:latin typeface="Times New Roman" panose="02020603050405020304" pitchFamily="18" charset="0"/>
                <a:ea typeface="Times New Roman" panose="02020603050405020304" pitchFamily="18" charset="0"/>
              </a:rPr>
              <a:t>кроме</a:t>
            </a:r>
            <a:r>
              <a:rPr lang="ru-RU" sz="1400" dirty="0" smtClean="0">
                <a:effectLst/>
                <a:latin typeface="Times New Roman" panose="02020603050405020304" pitchFamily="18" charset="0"/>
                <a:ea typeface="Times New Roman" panose="02020603050405020304" pitchFamily="18" charset="0"/>
              </a:rPr>
              <a:t> </a:t>
            </a:r>
            <a:r>
              <a:rPr lang="ru-RU" sz="1400" dirty="0" smtClean="0">
                <a:solidFill>
                  <a:srgbClr val="FF0000"/>
                </a:solidFill>
                <a:effectLst/>
                <a:latin typeface="Times New Roman" panose="02020603050405020304" pitchFamily="18" charset="0"/>
                <a:ea typeface="Times New Roman" panose="02020603050405020304" pitchFamily="18" charset="0"/>
              </a:rPr>
              <a:t>головы</a:t>
            </a:r>
            <a:r>
              <a:rPr lang="ru-RU" sz="1400" dirty="0" smtClean="0">
                <a:effectLst/>
                <a:latin typeface="Times New Roman" panose="02020603050405020304" pitchFamily="18" charset="0"/>
                <a:ea typeface="Times New Roman" panose="02020603050405020304" pitchFamily="18" charset="0"/>
              </a:rPr>
              <a:t>, чтобы погасить пламя;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Ни в коем случае ничем самостоятельно  не смазывайте место ожога;</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к ожогу прилипла одежда, ни в коем случае не пытайтесь ее оторвать</a:t>
            </a:r>
          </a:p>
          <a:p>
            <a:pPr>
              <a:spcAft>
                <a:spcPts val="0"/>
              </a:spcAft>
            </a:pPr>
            <a:r>
              <a:rPr lang="ru-RU"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15" name="WordArt 3"/>
          <p:cNvSpPr>
            <a:spLocks noChangeArrowheads="1" noChangeShapeType="1" noTextEdit="1"/>
          </p:cNvSpPr>
          <p:nvPr/>
        </p:nvSpPr>
        <p:spPr bwMode="auto">
          <a:xfrm>
            <a:off x="304800" y="5954236"/>
            <a:ext cx="6278530" cy="742051"/>
          </a:xfrm>
          <a:prstGeom prst="rect">
            <a:avLst/>
          </a:prstGeom>
        </p:spPr>
        <p:txBody>
          <a:bodyPr wrap="none" fromWordArt="1">
            <a:prstTxWarp prst="textPlain">
              <a:avLst>
                <a:gd name="adj" fmla="val 50000"/>
              </a:avLst>
            </a:prstTxWarp>
          </a:bodyPr>
          <a:lstStyle/>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Ваш ребенок не столько слушает вас, сколько на вас смотрит: </a:t>
            </a:r>
          </a:p>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он скорее последует вашему примеру, чем  вашему  совету</a:t>
            </a:r>
            <a:endParaRPr lang="ru-RU" sz="1400" i="1" kern="10" spc="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3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8202" name="Документ" r:id="rId3" imgW="1790708" imgH="1381173" progId="Word.Document.8">
                  <p:embed/>
                </p:oleObj>
              </mc:Choice>
              <mc:Fallback>
                <p:oleObj name="Документ" r:id="rId3" imgW="1790708" imgH="13811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a:effectLst/>
                    </p:spPr>
                  </p:pic>
                </p:oleObj>
              </mc:Fallback>
            </mc:AlternateContent>
          </a:graphicData>
        </a:graphic>
      </p:graphicFrame>
      <p:sp>
        <p:nvSpPr>
          <p:cNvPr id="2" name="Прямоугольник 1"/>
          <p:cNvSpPr/>
          <p:nvPr/>
        </p:nvSpPr>
        <p:spPr>
          <a:xfrm>
            <a:off x="1278179" y="142215"/>
            <a:ext cx="8409518" cy="954107"/>
          </a:xfrm>
          <a:prstGeom prst="rect">
            <a:avLst/>
          </a:prstGeom>
        </p:spPr>
        <p:txBody>
          <a:bodyPr wrap="square">
            <a:spAutoFit/>
          </a:bodyPr>
          <a:lstStyle/>
          <a:p>
            <a:pPr algn="ctr"/>
            <a:r>
              <a:rPr lang="ru-RU"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Главное управление МЧС России по Кемеровской области </a:t>
            </a:r>
          </a:p>
          <a:p>
            <a:pPr algn="r"/>
            <a:r>
              <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a:t>
            </a:r>
            <a:r>
              <a:rPr lang="ru-RU"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нформирует:</a:t>
            </a:r>
            <a:endParaRPr lang="ru-RU"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3196" y="2969303"/>
            <a:ext cx="4662804" cy="3482712"/>
          </a:xfrm>
          <a:prstGeom prst="rect">
            <a:avLst/>
          </a:prstGeom>
          <a:effectLst>
            <a:softEdge rad="317500"/>
          </a:effectLst>
        </p:spPr>
      </p:pic>
      <p:sp>
        <p:nvSpPr>
          <p:cNvPr id="7" name="Прямоугольник 6"/>
          <p:cNvSpPr/>
          <p:nvPr/>
        </p:nvSpPr>
        <p:spPr>
          <a:xfrm>
            <a:off x="160922" y="3101108"/>
            <a:ext cx="5243100" cy="3154710"/>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когда есть возможность выйти из горящей квартиры</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Уходи как можно скорее. Ничего не ищи и не собирай вещи. </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Предупреди всех в квартире и соседей о пожаре.</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Не входи в лифт! По лифтовым шахтам быстро распространяются огонь и дым.</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помещение задымлено, то пробирайся к выходу на четвереньках или ползком. Держи голову приподнятой на 30 см от пола. В этом пространстве в воздухе наименьшее содержание ядовитых веществ.</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Продвигаясь к выходу, плотно закрывай за собой двери. Таким образом ты задержишь распространение огня на 10—15 мин.</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очень трудно дышать и слезятся глаза, то накройся мокрой многослойной хлопковой тряпкой.</a:t>
            </a:r>
          </a:p>
          <a:p>
            <a:pPr algn="just"/>
            <a:r>
              <a:rPr lang="ru-RU" sz="1300" dirty="0" smtClean="0">
                <a:solidFill>
                  <a:srgbClr val="000000"/>
                </a:solidFill>
                <a:latin typeface="Times New Roman" panose="02020603050405020304" pitchFamily="18" charset="0"/>
                <a:cs typeface="Times New Roman" panose="02020603050405020304" pitchFamily="18" charset="0"/>
              </a:rPr>
              <a:t>Вызови пожарную охрану (тел. 01, сотовый 112).</a:t>
            </a:r>
          </a:p>
          <a:p>
            <a:pPr algn="just"/>
            <a:endParaRPr lang="ru-RU" sz="13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0922" y="1181797"/>
            <a:ext cx="9366420" cy="1908215"/>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если ребенок в горящем здании, а дым и пламя не позволяют выйти наружу</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Плотно закрой входную дверь, а все щели заткни мокрыми полотенцами. Закрой все окна и вентиляционные отверстия в квартире (на кухне, в ванной, в туалете).</a:t>
            </a:r>
          </a:p>
          <a:p>
            <a:pPr algn="just"/>
            <a:r>
              <a:rPr lang="ru-RU" sz="1300" dirty="0">
                <a:solidFill>
                  <a:srgbClr val="000000"/>
                </a:solidFill>
                <a:latin typeface="Times New Roman" panose="02020603050405020304" pitchFamily="18" charset="0"/>
                <a:cs typeface="Times New Roman" panose="02020603050405020304" pitchFamily="18" charset="0"/>
              </a:rPr>
              <a:t>Н</a:t>
            </a:r>
            <a:r>
              <a:rPr lang="ru-RU" sz="1300" b="0" i="0" dirty="0" smtClean="0">
                <a:solidFill>
                  <a:srgbClr val="000000"/>
                </a:solidFill>
                <a:effectLst/>
                <a:latin typeface="Times New Roman" panose="02020603050405020304" pitchFamily="18" charset="0"/>
                <a:cs typeface="Times New Roman" panose="02020603050405020304" pitchFamily="18" charset="0"/>
              </a:rPr>
              <a:t>аполни ванную водой. Постоянно смачивай водой двери, полы, особенно в коридоре.</a:t>
            </a:r>
          </a:p>
          <a:p>
            <a:pPr algn="just"/>
            <a:r>
              <a:rPr lang="ru-RU" sz="1300" dirty="0" smtClean="0">
                <a:solidFill>
                  <a:srgbClr val="000000"/>
                </a:solidFill>
                <a:latin typeface="Times New Roman" panose="02020603050405020304" pitchFamily="18" charset="0"/>
                <a:cs typeface="Times New Roman" panose="02020603050405020304" pitchFamily="18" charset="0"/>
              </a:rPr>
              <a:t>П</a:t>
            </a:r>
            <a:r>
              <a:rPr lang="ru-RU" sz="1300" b="0" i="0" dirty="0" smtClean="0">
                <a:solidFill>
                  <a:srgbClr val="000000"/>
                </a:solidFill>
                <a:effectLst/>
                <a:latin typeface="Times New Roman" panose="02020603050405020304" pitchFamily="18" charset="0"/>
                <a:cs typeface="Times New Roman" panose="02020603050405020304" pitchFamily="18" charset="0"/>
              </a:rPr>
              <a:t>озвони по номеру «01, с сотового 112» и укажи адрес пожара, свое местонахождение, сообщи, что вы не можешь выйти из квартиры, так как выход отрезан огнем.</a:t>
            </a:r>
          </a:p>
          <a:p>
            <a:pPr algn="just"/>
            <a:r>
              <a:rPr lang="ru-RU" sz="1300" dirty="0">
                <a:solidFill>
                  <a:srgbClr val="000000"/>
                </a:solidFill>
                <a:latin typeface="Times New Roman" panose="02020603050405020304" pitchFamily="18" charset="0"/>
                <a:cs typeface="Times New Roman" panose="02020603050405020304" pitchFamily="18" charset="0"/>
              </a:rPr>
              <a:t>Б</a:t>
            </a:r>
            <a:r>
              <a:rPr lang="ru-RU" sz="1300" b="0" i="0" dirty="0" smtClean="0">
                <a:solidFill>
                  <a:srgbClr val="000000"/>
                </a:solidFill>
                <a:effectLst/>
                <a:latin typeface="Times New Roman" panose="02020603050405020304" pitchFamily="18" charset="0"/>
                <a:cs typeface="Times New Roman" panose="02020603050405020304" pitchFamily="18" charset="0"/>
              </a:rPr>
              <a:t>ез крайней необходимости не открывай окно и не разбивайте его, иначе дым заполнит всю квартиру и нечем будет дышать.</a:t>
            </a:r>
          </a:p>
          <a:p>
            <a:pPr algn="just"/>
            <a:r>
              <a:rPr lang="ru-RU" sz="1300" dirty="0">
                <a:solidFill>
                  <a:srgbClr val="000000"/>
                </a:solidFill>
                <a:latin typeface="Times New Roman" panose="02020603050405020304" pitchFamily="18" charset="0"/>
                <a:cs typeface="Times New Roman" panose="02020603050405020304" pitchFamily="18" charset="0"/>
              </a:rPr>
              <a:t>Е</a:t>
            </a:r>
            <a:r>
              <a:rPr lang="ru-RU" sz="1300" b="0" i="0" dirty="0" smtClean="0">
                <a:solidFill>
                  <a:srgbClr val="000000"/>
                </a:solidFill>
                <a:effectLst/>
                <a:latin typeface="Times New Roman" panose="02020603050405020304" pitchFamily="18" charset="0"/>
                <a:cs typeface="Times New Roman" panose="02020603050405020304" pitchFamily="18" charset="0"/>
              </a:rPr>
              <a:t>сли квартира с лоджией или балконом, то выйди на них, плотно закрой за собой дверь и встань за простенок. Постарайся привлечь к себе внимание людей на улице. </a:t>
            </a:r>
            <a:r>
              <a:rPr lang="ru-RU" sz="1300" b="1" i="0" dirty="0" smtClean="0">
                <a:solidFill>
                  <a:srgbClr val="FF0000"/>
                </a:solidFill>
                <a:effectLst/>
                <a:latin typeface="Times New Roman" panose="02020603050405020304" pitchFamily="18" charset="0"/>
                <a:cs typeface="Times New Roman" panose="02020603050405020304" pitchFamily="18" charset="0"/>
              </a:rPr>
              <a:t>Тебя обязательно спасут!</a:t>
            </a:r>
          </a:p>
        </p:txBody>
      </p:sp>
      <p:sp>
        <p:nvSpPr>
          <p:cNvPr id="9" name="Прямоугольник 8"/>
          <p:cNvSpPr/>
          <p:nvPr/>
        </p:nvSpPr>
        <p:spPr>
          <a:xfrm>
            <a:off x="225511" y="6104201"/>
            <a:ext cx="9462186" cy="553998"/>
          </a:xfrm>
          <a:prstGeom prst="rect">
            <a:avLst/>
          </a:prstGeom>
        </p:spPr>
        <p:txBody>
          <a:bodyPr wrap="square">
            <a:spAutoFit/>
          </a:bodyPr>
          <a:lstStyle/>
          <a:p>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Отойди от горящего дома на безопасное расстояние.</a:t>
            </a:r>
          </a:p>
          <a:p>
            <a:r>
              <a:rPr lang="ru-RU" sz="1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улице </a:t>
            </a:r>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прячься, взрослые будут тебя искать и подумают, что ты остался в горящем помещении</a:t>
            </a:r>
            <a:endParaRPr lang="ru-RU" sz="15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0722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1397</Words>
  <Application>Microsoft Office PowerPoint</Application>
  <PresentationFormat>Лист A4 (210x297 мм)</PresentationFormat>
  <Paragraphs>96</Paragraphs>
  <Slides>6</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6</vt:i4>
      </vt:variant>
    </vt:vector>
  </HeadingPairs>
  <TitlesOfParts>
    <vt:vector size="13" baseType="lpstr">
      <vt:lpstr>Arial</vt:lpstr>
      <vt:lpstr>Calibri</vt:lpstr>
      <vt:lpstr>Calibri Light</vt:lpstr>
      <vt:lpstr>Times New Roman</vt:lpstr>
      <vt:lpstr>Wingdings</vt:lpstr>
      <vt:lpstr>Тема Office</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Ст-инспектор</cp:lastModifiedBy>
  <cp:revision>23</cp:revision>
  <cp:lastPrinted>2015-04-21T12:00:59Z</cp:lastPrinted>
  <dcterms:created xsi:type="dcterms:W3CDTF">2015-04-21T07:40:26Z</dcterms:created>
  <dcterms:modified xsi:type="dcterms:W3CDTF">2020-04-09T03:41:20Z</dcterms:modified>
</cp:coreProperties>
</file>